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7" r:id="rId3"/>
    <p:sldId id="268" r:id="rId4"/>
    <p:sldId id="257" r:id="rId5"/>
    <p:sldId id="258" r:id="rId6"/>
    <p:sldId id="259" r:id="rId7"/>
    <p:sldId id="260" r:id="rId8"/>
    <p:sldId id="261" r:id="rId9"/>
    <p:sldId id="262" r:id="rId10"/>
    <p:sldId id="263" r:id="rId11"/>
    <p:sldId id="264" r:id="rId12"/>
    <p:sldId id="265" r:id="rId13"/>
    <p:sldId id="266" r:id="rId14"/>
  </p:sldIdLst>
  <p:sldSz cx="14630400" cy="8229600"/>
  <p:notesSz cx="8229600" cy="14630400"/>
  <p:embeddedFontLst>
    <p:embeddedFont>
      <p:font typeface="Noto Sans TC" panose="020B0604020202020204" charset="-128"/>
      <p:regular r:id="rId16"/>
    </p:embeddedFont>
    <p:embeddedFont>
      <p:font typeface="Sora"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14C55F8F-FD14-1542-BC1F-187B477F10C5}" type="datetimeFigureOut">
              <a:rPr lang="en-US" smtClean="0"/>
              <a:t>9/28/2024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3D45E03B-4CB1-FA4E-9D5B-00F75DD3F7C0}" type="slidenum">
              <a:rPr lang="en-US" smtClean="0"/>
              <a:t>‹#›</a:t>
            </a:fld>
            <a:endParaRPr lang="en-US"/>
          </a:p>
        </p:txBody>
      </p:sp>
    </p:spTree>
    <p:extLst>
      <p:ext uri="{BB962C8B-B14F-4D97-AF65-F5344CB8AC3E}">
        <p14:creationId xmlns:p14="http://schemas.microsoft.com/office/powerpoint/2010/main" val="409191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440"/>
            </a:lvl1pPr>
          </a:lstStyle>
          <a:p>
            <a:fld id="{DEF2C6E7-B569-4FC4-8195-4D3307A979E4}" type="datetimeFigureOut">
              <a:rPr lang="en-IN" smtClean="0"/>
              <a:t>28-09-2024</a:t>
            </a:fld>
            <a:endParaRPr lang="en-IN"/>
          </a:p>
        </p:txBody>
      </p:sp>
      <p:sp>
        <p:nvSpPr>
          <p:cNvPr id="5" name="Footer Placeholder 4"/>
          <p:cNvSpPr>
            <a:spLocks noGrp="1"/>
          </p:cNvSpPr>
          <p:nvPr>
            <p:ph type="ftr" sz="quarter" idx="11"/>
          </p:nvPr>
        </p:nvSpPr>
        <p:spPr/>
        <p:txBody>
          <a:bodyPr/>
          <a:lstStyle>
            <a:lvl1pPr>
              <a:defRPr sz="1440"/>
            </a:lvl1pPr>
          </a:lstStyle>
          <a:p>
            <a:endParaRPr lang="en-IN"/>
          </a:p>
        </p:txBody>
      </p:sp>
      <p:sp>
        <p:nvSpPr>
          <p:cNvPr id="6" name="Slide Number Placeholder 5"/>
          <p:cNvSpPr>
            <a:spLocks noGrp="1"/>
          </p:cNvSpPr>
          <p:nvPr>
            <p:ph type="sldNum" sz="quarter" idx="12"/>
          </p:nvPr>
        </p:nvSpPr>
        <p:spPr/>
        <p:txBody>
          <a:bodyPr/>
          <a:lstStyle/>
          <a:p>
            <a:fld id="{581006A5-94ED-4A44-9DD5-A9A4869143C5}" type="slidenum">
              <a:rPr lang="en-IN" smtClean="0"/>
              <a:t>‹#›</a:t>
            </a:fld>
            <a:endParaRPr lang="en-IN"/>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350552" y="772157"/>
            <a:ext cx="11532413" cy="186538"/>
          </a:xfrm>
          <a:prstGeom prst="rect">
            <a:avLst/>
          </a:prstGeom>
          <a:noFill/>
          <a:ln>
            <a:noFill/>
          </a:ln>
        </p:spPr>
      </p:pic>
    </p:spTree>
    <p:extLst>
      <p:ext uri="{BB962C8B-B14F-4D97-AF65-F5344CB8AC3E}">
        <p14:creationId xmlns:p14="http://schemas.microsoft.com/office/powerpoint/2010/main" val="91075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desicomments.com/desi/thank-you/" TargetMode="External"/><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85204"/>
            <a:ext cx="7556421" cy="978218"/>
          </a:xfrm>
          <a:prstGeom prst="rect">
            <a:avLst/>
          </a:prstGeom>
          <a:noFill/>
          <a:ln/>
        </p:spPr>
        <p:txBody>
          <a:bodyPr wrap="none" lIns="0" tIns="0" rIns="0" bIns="0" rtlCol="0" anchor="t"/>
          <a:lstStyle/>
          <a:p>
            <a:pPr marL="0" indent="0">
              <a:lnSpc>
                <a:spcPts val="7700"/>
              </a:lnSpc>
              <a:buNone/>
            </a:pPr>
            <a:r>
              <a:rPr lang="en-US" sz="6150" dirty="0">
                <a:solidFill>
                  <a:srgbClr val="97B8FF"/>
                </a:solidFill>
                <a:latin typeface="Sora" pitchFamily="34" charset="0"/>
                <a:ea typeface="Sora" pitchFamily="34" charset="-122"/>
                <a:cs typeface="Sora" pitchFamily="34" charset="-120"/>
              </a:rPr>
              <a:t>Log File Analyzer</a:t>
            </a:r>
            <a:endParaRPr lang="en-US" sz="6150" dirty="0"/>
          </a:p>
        </p:txBody>
      </p:sp>
      <p:sp>
        <p:nvSpPr>
          <p:cNvPr id="4" name="Text 1"/>
          <p:cNvSpPr/>
          <p:nvPr/>
        </p:nvSpPr>
        <p:spPr>
          <a:xfrm>
            <a:off x="6280190" y="390358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Log file analyzer is a powerful tool for understanding system behavior, debugging issues, and monitoring performance. This presentation will explore its design, features, and implementation.</a:t>
            </a:r>
            <a:endParaRPr lang="en-US" sz="1750" dirty="0"/>
          </a:p>
        </p:txBody>
      </p:sp>
      <p:sp>
        <p:nvSpPr>
          <p:cNvPr id="6" name="Text 3"/>
          <p:cNvSpPr/>
          <p:nvPr/>
        </p:nvSpPr>
        <p:spPr>
          <a:xfrm>
            <a:off x="6398062" y="5396984"/>
            <a:ext cx="127159"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Noto Sans TC" pitchFamily="34" charset="0"/>
                <a:ea typeface="Noto Sans TC" pitchFamily="34" charset="-122"/>
                <a:cs typeface="Noto Sans TC" pitchFamily="34" charset="-120"/>
              </a:rPr>
              <a:t>RP</a:t>
            </a:r>
            <a:endParaRPr lang="en-US" sz="750" dirty="0"/>
          </a:p>
        </p:txBody>
      </p:sp>
      <p:sp>
        <p:nvSpPr>
          <p:cNvPr id="7" name="Text 4"/>
          <p:cNvSpPr/>
          <p:nvPr/>
        </p:nvSpPr>
        <p:spPr>
          <a:xfrm>
            <a:off x="6756440" y="5247442"/>
            <a:ext cx="2879408" cy="396835"/>
          </a:xfrm>
          <a:prstGeom prst="rect">
            <a:avLst/>
          </a:prstGeom>
          <a:noFill/>
          <a:ln/>
        </p:spPr>
        <p:txBody>
          <a:bodyPr wrap="none" lIns="0" tIns="0" rIns="0" bIns="0" rtlCol="0" anchor="t"/>
          <a:lstStyle/>
          <a:p>
            <a:pPr marL="0" indent="0" algn="l">
              <a:lnSpc>
                <a:spcPts val="3100"/>
              </a:lnSpc>
              <a:buNone/>
            </a:pPr>
            <a:r>
              <a:rPr lang="en-US" sz="2200" b="1" dirty="0">
                <a:solidFill>
                  <a:srgbClr val="E0D6DE"/>
                </a:solidFill>
                <a:latin typeface="Noto Sans TC" pitchFamily="34" charset="0"/>
                <a:ea typeface="Noto Sans TC" pitchFamily="34" charset="-122"/>
                <a:cs typeface="Noto Sans TC" pitchFamily="34" charset="-120"/>
              </a:rPr>
              <a:t>by RUSHIKESH  PATIL</a:t>
            </a:r>
            <a:endParaRPr lang="en-US" sz="2200" dirty="0"/>
          </a:p>
        </p:txBody>
      </p:sp>
      <p:sp>
        <p:nvSpPr>
          <p:cNvPr id="8" name="Rectangle 7">
            <a:extLst>
              <a:ext uri="{FF2B5EF4-FFF2-40B4-BE49-F238E27FC236}">
                <a16:creationId xmlns:a16="http://schemas.microsoft.com/office/drawing/2014/main" id="{9ADE56DD-3678-A9AA-3DFE-3B97FCD66112}"/>
              </a:ext>
            </a:extLst>
          </p:cNvPr>
          <p:cNvSpPr/>
          <p:nvPr/>
        </p:nvSpPr>
        <p:spPr>
          <a:xfrm>
            <a:off x="6280190" y="5247442"/>
            <a:ext cx="3445701" cy="396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1C38DC5-B79F-7C06-C092-C567AC42372E}"/>
              </a:ext>
            </a:extLst>
          </p:cNvPr>
          <p:cNvSpPr/>
          <p:nvPr/>
        </p:nvSpPr>
        <p:spPr>
          <a:xfrm>
            <a:off x="12791209" y="7762009"/>
            <a:ext cx="1766455" cy="3844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735711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Challenges and Solutions</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814513"/>
          </a:xfrm>
          <a:prstGeom prst="rect">
            <a:avLst/>
          </a:prstGeom>
        </p:spPr>
      </p:pic>
      <p:sp>
        <p:nvSpPr>
          <p:cNvPr id="5" name="Text 1"/>
          <p:cNvSpPr/>
          <p:nvPr/>
        </p:nvSpPr>
        <p:spPr>
          <a:xfrm>
            <a:off x="2268022" y="2144316"/>
            <a:ext cx="383202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pitchFamily="34" charset="0"/>
                <a:ea typeface="Sora" pitchFamily="34" charset="-122"/>
                <a:cs typeface="Sora" pitchFamily="34" charset="-120"/>
              </a:rPr>
              <a:t>Performance Optimization</a:t>
            </a:r>
            <a:endParaRPr lang="en-US" sz="2200" dirty="0"/>
          </a:p>
        </p:txBody>
      </p:sp>
      <p:sp>
        <p:nvSpPr>
          <p:cNvPr id="6" name="Text 2"/>
          <p:cNvSpPr/>
          <p:nvPr/>
        </p:nvSpPr>
        <p:spPr>
          <a:xfrm>
            <a:off x="22680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Challenges: Handling large datasets, efficient data processing.</a:t>
            </a:r>
            <a:endParaRPr lang="en-US" sz="1750" dirty="0"/>
          </a:p>
        </p:txBody>
      </p:sp>
      <p:pic>
        <p:nvPicPr>
          <p:cNvPr id="7" name="Image 2" descr="preencoded.png"/>
          <p:cNvPicPr>
            <a:picLocks noChangeAspect="1"/>
          </p:cNvPicPr>
          <p:nvPr/>
        </p:nvPicPr>
        <p:blipFill>
          <a:blip r:embed="rId5"/>
          <a:stretch>
            <a:fillRect/>
          </a:stretch>
        </p:blipFill>
        <p:spPr>
          <a:xfrm>
            <a:off x="793790" y="3732014"/>
            <a:ext cx="1134070" cy="1814513"/>
          </a:xfrm>
          <a:prstGeom prst="rect">
            <a:avLst/>
          </a:prstGeom>
        </p:spPr>
      </p:pic>
      <p:sp>
        <p:nvSpPr>
          <p:cNvPr id="8" name="Text 3"/>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pitchFamily="34" charset="0"/>
                <a:ea typeface="Sora" pitchFamily="34" charset="-122"/>
                <a:cs typeface="Sora" pitchFamily="34" charset="-120"/>
              </a:rPr>
              <a:t>Data Consistency</a:t>
            </a:r>
            <a:endParaRPr lang="en-US" sz="2200" dirty="0"/>
          </a:p>
        </p:txBody>
      </p:sp>
      <p:sp>
        <p:nvSpPr>
          <p:cNvPr id="9" name="Text 4"/>
          <p:cNvSpPr/>
          <p:nvPr/>
        </p:nvSpPr>
        <p:spPr>
          <a:xfrm>
            <a:off x="22680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Challenges: Dealing with inconsistent log formats, missing data, or errors.</a:t>
            </a:r>
            <a:endParaRPr lang="en-US" sz="1750" dirty="0"/>
          </a:p>
        </p:txBody>
      </p:sp>
      <p:pic>
        <p:nvPicPr>
          <p:cNvPr id="10" name="Image 3" descr="preencoded.png"/>
          <p:cNvPicPr>
            <a:picLocks noChangeAspect="1"/>
          </p:cNvPicPr>
          <p:nvPr/>
        </p:nvPicPr>
        <p:blipFill>
          <a:blip r:embed="rId6"/>
          <a:stretch>
            <a:fillRect/>
          </a:stretch>
        </p:blipFill>
        <p:spPr>
          <a:xfrm>
            <a:off x="793790" y="5546527"/>
            <a:ext cx="1134070" cy="1814513"/>
          </a:xfrm>
          <a:prstGeom prst="rect">
            <a:avLst/>
          </a:prstGeom>
        </p:spPr>
      </p:pic>
      <p:sp>
        <p:nvSpPr>
          <p:cNvPr id="11" name="Text 5"/>
          <p:cNvSpPr/>
          <p:nvPr/>
        </p:nvSpPr>
        <p:spPr>
          <a:xfrm>
            <a:off x="2268022" y="5773341"/>
            <a:ext cx="311574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pitchFamily="34" charset="0"/>
                <a:ea typeface="Sora" pitchFamily="34" charset="-122"/>
                <a:cs typeface="Sora" pitchFamily="34" charset="-120"/>
              </a:rPr>
              <a:t>User Interface Design</a:t>
            </a:r>
            <a:endParaRPr lang="en-US" sz="2200" dirty="0"/>
          </a:p>
        </p:txBody>
      </p:sp>
      <p:sp>
        <p:nvSpPr>
          <p:cNvPr id="12" name="Text 6"/>
          <p:cNvSpPr/>
          <p:nvPr/>
        </p:nvSpPr>
        <p:spPr>
          <a:xfrm>
            <a:off x="22680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Challenges: Creating a user-friendly and intuitive interface for complex functionalities.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729020" y="572810"/>
            <a:ext cx="5207675" cy="650915"/>
          </a:xfrm>
          <a:prstGeom prst="rect">
            <a:avLst/>
          </a:prstGeom>
          <a:noFill/>
          <a:ln/>
        </p:spPr>
        <p:txBody>
          <a:bodyPr wrap="none" lIns="0" tIns="0" rIns="0" bIns="0" rtlCol="0" anchor="t"/>
          <a:lstStyle/>
          <a:p>
            <a:pPr marL="0" indent="0">
              <a:lnSpc>
                <a:spcPts val="5100"/>
              </a:lnSpc>
              <a:buNone/>
            </a:pPr>
            <a:r>
              <a:rPr lang="en-US" sz="4100" dirty="0">
                <a:solidFill>
                  <a:srgbClr val="97B8FF"/>
                </a:solidFill>
                <a:latin typeface="Sora" pitchFamily="34" charset="0"/>
                <a:ea typeface="Sora" pitchFamily="34" charset="-122"/>
                <a:cs typeface="Sora" pitchFamily="34" charset="-120"/>
              </a:rPr>
              <a:t>Future Scope</a:t>
            </a:r>
            <a:endParaRPr lang="en-US" sz="4100" dirty="0"/>
          </a:p>
        </p:txBody>
      </p:sp>
      <p:pic>
        <p:nvPicPr>
          <p:cNvPr id="4" name="Image 1" descr="preencoded.png"/>
          <p:cNvPicPr>
            <a:picLocks noChangeAspect="1"/>
          </p:cNvPicPr>
          <p:nvPr/>
        </p:nvPicPr>
        <p:blipFill>
          <a:blip r:embed="rId4"/>
          <a:stretch>
            <a:fillRect/>
          </a:stretch>
        </p:blipFill>
        <p:spPr>
          <a:xfrm>
            <a:off x="729020" y="1536144"/>
            <a:ext cx="520660" cy="520660"/>
          </a:xfrm>
          <a:prstGeom prst="rect">
            <a:avLst/>
          </a:prstGeom>
        </p:spPr>
      </p:pic>
      <p:sp>
        <p:nvSpPr>
          <p:cNvPr id="5" name="Text 1"/>
          <p:cNvSpPr/>
          <p:nvPr/>
        </p:nvSpPr>
        <p:spPr>
          <a:xfrm>
            <a:off x="729020" y="2265045"/>
            <a:ext cx="2603778" cy="325398"/>
          </a:xfrm>
          <a:prstGeom prst="rect">
            <a:avLst/>
          </a:prstGeom>
          <a:noFill/>
          <a:ln/>
        </p:spPr>
        <p:txBody>
          <a:bodyPr wrap="none" lIns="0" tIns="0" rIns="0" bIns="0" rtlCol="0" anchor="t"/>
          <a:lstStyle/>
          <a:p>
            <a:pPr marL="0" indent="0" algn="l">
              <a:lnSpc>
                <a:spcPts val="2550"/>
              </a:lnSpc>
              <a:buNone/>
            </a:pPr>
            <a:r>
              <a:rPr lang="en-US" sz="2050" dirty="0">
                <a:solidFill>
                  <a:srgbClr val="E0D6DE"/>
                </a:solidFill>
                <a:latin typeface="Sora" pitchFamily="34" charset="0"/>
                <a:ea typeface="Sora" pitchFamily="34" charset="-122"/>
                <a:cs typeface="Sora" pitchFamily="34" charset="-120"/>
              </a:rPr>
              <a:t>Machine Learning</a:t>
            </a:r>
            <a:endParaRPr lang="en-US" sz="2050" dirty="0"/>
          </a:p>
        </p:txBody>
      </p:sp>
      <p:sp>
        <p:nvSpPr>
          <p:cNvPr id="6" name="Text 2"/>
          <p:cNvSpPr/>
          <p:nvPr/>
        </p:nvSpPr>
        <p:spPr>
          <a:xfrm>
            <a:off x="729020" y="2715339"/>
            <a:ext cx="7685961" cy="666750"/>
          </a:xfrm>
          <a:prstGeom prst="rect">
            <a:avLst/>
          </a:prstGeom>
          <a:noFill/>
          <a:ln/>
        </p:spPr>
        <p:txBody>
          <a:bodyPr wrap="square" lIns="0" tIns="0" rIns="0" bIns="0" rtlCol="0" anchor="t"/>
          <a:lstStyle/>
          <a:p>
            <a:pPr marL="0" indent="0" algn="l">
              <a:lnSpc>
                <a:spcPts val="2600"/>
              </a:lnSpc>
              <a:buNone/>
            </a:pPr>
            <a:r>
              <a:rPr lang="en-US" sz="1600" dirty="0">
                <a:solidFill>
                  <a:srgbClr val="E0D6DE"/>
                </a:solidFill>
                <a:latin typeface="Noto Sans TC" pitchFamily="34" charset="0"/>
                <a:ea typeface="Noto Sans TC" pitchFamily="34" charset="-122"/>
                <a:cs typeface="Noto Sans TC" pitchFamily="34" charset="-120"/>
              </a:rPr>
              <a:t>Integration of machine learning algorithms for anomaly detection and predictive analysis.</a:t>
            </a:r>
            <a:endParaRPr lang="en-US" sz="1600" dirty="0"/>
          </a:p>
        </p:txBody>
      </p:sp>
      <p:pic>
        <p:nvPicPr>
          <p:cNvPr id="7" name="Image 2" descr="preencoded.png"/>
          <p:cNvPicPr>
            <a:picLocks noChangeAspect="1"/>
          </p:cNvPicPr>
          <p:nvPr/>
        </p:nvPicPr>
        <p:blipFill>
          <a:blip r:embed="rId5"/>
          <a:stretch>
            <a:fillRect/>
          </a:stretch>
        </p:blipFill>
        <p:spPr>
          <a:xfrm>
            <a:off x="729020" y="4006929"/>
            <a:ext cx="520660" cy="520660"/>
          </a:xfrm>
          <a:prstGeom prst="rect">
            <a:avLst/>
          </a:prstGeom>
        </p:spPr>
      </p:pic>
      <p:sp>
        <p:nvSpPr>
          <p:cNvPr id="8" name="Text 3"/>
          <p:cNvSpPr/>
          <p:nvPr/>
        </p:nvSpPr>
        <p:spPr>
          <a:xfrm>
            <a:off x="729020" y="4735830"/>
            <a:ext cx="2603778" cy="325398"/>
          </a:xfrm>
          <a:prstGeom prst="rect">
            <a:avLst/>
          </a:prstGeom>
          <a:noFill/>
          <a:ln/>
        </p:spPr>
        <p:txBody>
          <a:bodyPr wrap="none" lIns="0" tIns="0" rIns="0" bIns="0" rtlCol="0" anchor="t"/>
          <a:lstStyle/>
          <a:p>
            <a:pPr marL="0" indent="0" algn="l">
              <a:lnSpc>
                <a:spcPts val="2550"/>
              </a:lnSpc>
              <a:buNone/>
            </a:pPr>
            <a:r>
              <a:rPr lang="en-US" sz="2050" dirty="0">
                <a:solidFill>
                  <a:srgbClr val="E0D6DE"/>
                </a:solidFill>
                <a:latin typeface="Sora" pitchFamily="34" charset="0"/>
                <a:ea typeface="Sora" pitchFamily="34" charset="-122"/>
                <a:cs typeface="Sora" pitchFamily="34" charset="-120"/>
              </a:rPr>
              <a:t>Cloud Integration</a:t>
            </a:r>
            <a:endParaRPr lang="en-US" sz="2050" dirty="0"/>
          </a:p>
        </p:txBody>
      </p:sp>
      <p:sp>
        <p:nvSpPr>
          <p:cNvPr id="9" name="Text 4"/>
          <p:cNvSpPr/>
          <p:nvPr/>
        </p:nvSpPr>
        <p:spPr>
          <a:xfrm>
            <a:off x="729020" y="5186124"/>
            <a:ext cx="7685961" cy="333375"/>
          </a:xfrm>
          <a:prstGeom prst="rect">
            <a:avLst/>
          </a:prstGeom>
          <a:noFill/>
          <a:ln/>
        </p:spPr>
        <p:txBody>
          <a:bodyPr wrap="none" lIns="0" tIns="0" rIns="0" bIns="0" rtlCol="0" anchor="t"/>
          <a:lstStyle/>
          <a:p>
            <a:pPr marL="0" indent="0" algn="l">
              <a:lnSpc>
                <a:spcPts val="2600"/>
              </a:lnSpc>
              <a:buNone/>
            </a:pPr>
            <a:r>
              <a:rPr lang="en-US" sz="1600" dirty="0">
                <a:solidFill>
                  <a:srgbClr val="E0D6DE"/>
                </a:solidFill>
                <a:latin typeface="Noto Sans TC" pitchFamily="34" charset="0"/>
                <a:ea typeface="Noto Sans TC" pitchFamily="34" charset="-122"/>
                <a:cs typeface="Noto Sans TC" pitchFamily="34" charset="-120"/>
              </a:rPr>
              <a:t>Deployment on cloud platforms for scalability and accessibility.</a:t>
            </a:r>
            <a:endParaRPr lang="en-US" sz="1600" dirty="0"/>
          </a:p>
        </p:txBody>
      </p:sp>
      <p:pic>
        <p:nvPicPr>
          <p:cNvPr id="10" name="Image 3" descr="preencoded.png"/>
          <p:cNvPicPr>
            <a:picLocks noChangeAspect="1"/>
          </p:cNvPicPr>
          <p:nvPr/>
        </p:nvPicPr>
        <p:blipFill>
          <a:blip r:embed="rId6"/>
          <a:stretch>
            <a:fillRect/>
          </a:stretch>
        </p:blipFill>
        <p:spPr>
          <a:xfrm>
            <a:off x="729020" y="6144339"/>
            <a:ext cx="520660" cy="520660"/>
          </a:xfrm>
          <a:prstGeom prst="rect">
            <a:avLst/>
          </a:prstGeom>
        </p:spPr>
      </p:pic>
      <p:sp>
        <p:nvSpPr>
          <p:cNvPr id="11" name="Text 5"/>
          <p:cNvSpPr/>
          <p:nvPr/>
        </p:nvSpPr>
        <p:spPr>
          <a:xfrm>
            <a:off x="729020" y="6873240"/>
            <a:ext cx="2912507" cy="325398"/>
          </a:xfrm>
          <a:prstGeom prst="rect">
            <a:avLst/>
          </a:prstGeom>
          <a:noFill/>
          <a:ln/>
        </p:spPr>
        <p:txBody>
          <a:bodyPr wrap="none" lIns="0" tIns="0" rIns="0" bIns="0" rtlCol="0" anchor="t"/>
          <a:lstStyle/>
          <a:p>
            <a:pPr marL="0" indent="0" algn="l">
              <a:lnSpc>
                <a:spcPts val="2550"/>
              </a:lnSpc>
              <a:buNone/>
            </a:pPr>
            <a:r>
              <a:rPr lang="en-US" sz="2050" dirty="0">
                <a:solidFill>
                  <a:srgbClr val="E0D6DE"/>
                </a:solidFill>
                <a:latin typeface="Sora" pitchFamily="34" charset="0"/>
                <a:ea typeface="Sora" pitchFamily="34" charset="-122"/>
                <a:cs typeface="Sora" pitchFamily="34" charset="-120"/>
              </a:rPr>
              <a:t>Automated Reporting</a:t>
            </a:r>
            <a:endParaRPr lang="en-US" sz="2050" dirty="0"/>
          </a:p>
        </p:txBody>
      </p:sp>
      <p:sp>
        <p:nvSpPr>
          <p:cNvPr id="12" name="Text 6"/>
          <p:cNvSpPr/>
          <p:nvPr/>
        </p:nvSpPr>
        <p:spPr>
          <a:xfrm>
            <a:off x="729020" y="7323534"/>
            <a:ext cx="7685961" cy="333375"/>
          </a:xfrm>
          <a:prstGeom prst="rect">
            <a:avLst/>
          </a:prstGeom>
          <a:noFill/>
          <a:ln/>
        </p:spPr>
        <p:txBody>
          <a:bodyPr wrap="none" lIns="0" tIns="0" rIns="0" bIns="0" rtlCol="0" anchor="t"/>
          <a:lstStyle/>
          <a:p>
            <a:pPr marL="0" indent="0" algn="l">
              <a:lnSpc>
                <a:spcPts val="2600"/>
              </a:lnSpc>
              <a:buNone/>
            </a:pPr>
            <a:r>
              <a:rPr lang="en-US" sz="1600" dirty="0">
                <a:solidFill>
                  <a:srgbClr val="E0D6DE"/>
                </a:solidFill>
                <a:latin typeface="Noto Sans TC" pitchFamily="34" charset="0"/>
                <a:ea typeface="Noto Sans TC" pitchFamily="34" charset="-122"/>
                <a:cs typeface="Noto Sans TC" pitchFamily="34" charset="-120"/>
              </a:rPr>
              <a:t>Generation of customizable reports and alerts based on defined criteria.</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Conclusion and Next Steps</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Log File Analyzer is a valuable tool for understanding and analyzing log data. By leveraging its features, users can gain insights into system behavior, troubleshoot issues, and improve performance. Future development efforts can focus on enhancing its capabilities through machine learning integration, cloud deployment, and automated reporting functionalities.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2A4FB0-1730-A759-0BE9-85EC298120B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5912" y="496924"/>
            <a:ext cx="14200094" cy="658698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674203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267BE3-D3CE-4F35-F4AF-2CBD9EF190C2}"/>
              </a:ext>
            </a:extLst>
          </p:cNvPr>
          <p:cNvSpPr/>
          <p:nvPr/>
        </p:nvSpPr>
        <p:spPr>
          <a:xfrm>
            <a:off x="12684331" y="7466610"/>
            <a:ext cx="1870363" cy="64572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F160B2-8209-CC25-5CE3-DA03D4CEAC22}"/>
              </a:ext>
            </a:extLst>
          </p:cNvPr>
          <p:cNvSpPr txBox="1"/>
          <p:nvPr/>
        </p:nvSpPr>
        <p:spPr>
          <a:xfrm rot="10800000" flipH="1">
            <a:off x="504701" y="-9202491"/>
            <a:ext cx="13805064" cy="369332"/>
          </a:xfrm>
          <a:prstGeom prst="rect">
            <a:avLst/>
          </a:prstGeom>
          <a:noFill/>
        </p:spPr>
        <p:txBody>
          <a:bodyPr wrap="square" rtlCol="0">
            <a:spAutoFit/>
          </a:bodyPr>
          <a:lstStyle/>
          <a:p>
            <a:pPr algn="l"/>
            <a:r>
              <a:rPr lang="en-US" b="1" dirty="0">
                <a:solidFill>
                  <a:schemeClr val="bg1"/>
                </a:solidFill>
              </a:rPr>
              <a:t>Problem Statement:</a:t>
            </a:r>
          </a:p>
        </p:txBody>
      </p:sp>
      <p:sp>
        <p:nvSpPr>
          <p:cNvPr id="4" name="TextBox 3">
            <a:extLst>
              <a:ext uri="{FF2B5EF4-FFF2-40B4-BE49-F238E27FC236}">
                <a16:creationId xmlns:a16="http://schemas.microsoft.com/office/drawing/2014/main" id="{9361CE87-9B17-0902-9203-7F314AC98934}"/>
              </a:ext>
            </a:extLst>
          </p:cNvPr>
          <p:cNvSpPr txBox="1"/>
          <p:nvPr/>
        </p:nvSpPr>
        <p:spPr>
          <a:xfrm>
            <a:off x="1015340" y="311727"/>
            <a:ext cx="8277101" cy="769441"/>
          </a:xfrm>
          <a:prstGeom prst="rect">
            <a:avLst/>
          </a:prstGeom>
          <a:noFill/>
        </p:spPr>
        <p:txBody>
          <a:bodyPr wrap="square" rtlCol="0">
            <a:spAutoFit/>
          </a:bodyPr>
          <a:lstStyle/>
          <a:p>
            <a:pPr algn="l"/>
            <a:r>
              <a:rPr lang="en-US" sz="4400" u="sng" dirty="0">
                <a:solidFill>
                  <a:schemeClr val="bg2"/>
                </a:solidFill>
                <a:latin typeface="+mj-lt"/>
              </a:rPr>
              <a:t>Problem Statement.  :</a:t>
            </a:r>
            <a:endParaRPr lang="en-US" u="sng" dirty="0">
              <a:solidFill>
                <a:schemeClr val="bg2"/>
              </a:solidFill>
            </a:endParaRPr>
          </a:p>
        </p:txBody>
      </p:sp>
      <p:sp>
        <p:nvSpPr>
          <p:cNvPr id="5" name="TextBox 4">
            <a:extLst>
              <a:ext uri="{FF2B5EF4-FFF2-40B4-BE49-F238E27FC236}">
                <a16:creationId xmlns:a16="http://schemas.microsoft.com/office/drawing/2014/main" id="{F0C64279-1A00-FBE1-FCA0-6092D939CA13}"/>
              </a:ext>
            </a:extLst>
          </p:cNvPr>
          <p:cNvSpPr txBox="1"/>
          <p:nvPr/>
        </p:nvSpPr>
        <p:spPr>
          <a:xfrm>
            <a:off x="1015340" y="1989116"/>
            <a:ext cx="12763005" cy="3785652"/>
          </a:xfrm>
          <a:prstGeom prst="rect">
            <a:avLst/>
          </a:prstGeom>
          <a:noFill/>
        </p:spPr>
        <p:txBody>
          <a:bodyPr wrap="square" rtlCol="0">
            <a:spAutoFit/>
          </a:bodyPr>
          <a:lstStyle/>
          <a:p>
            <a:pPr algn="l"/>
            <a:r>
              <a:rPr lang="en-US" sz="4000" i="1" dirty="0">
                <a:solidFill>
                  <a:schemeClr val="bg2"/>
                </a:solidFill>
              </a:rPr>
              <a:t>: To address the given problem Statement Log File Analyzer POC, we will create a simple system using object-oriented programming  and data structure's. The system will perform CRUD operations</a:t>
            </a:r>
            <a:r>
              <a:rPr lang="en-US" sz="2800" i="1" dirty="0">
                <a:solidFill>
                  <a:schemeClr val="bg2"/>
                </a:solidFill>
              </a:rPr>
              <a:t>  </a:t>
            </a:r>
            <a:r>
              <a:rPr lang="en-US" sz="4000" i="1" dirty="0">
                <a:solidFill>
                  <a:schemeClr val="bg2"/>
                </a:solidFill>
              </a:rPr>
              <a:t>On log entries Analyze the specific </a:t>
            </a:r>
          </a:p>
          <a:p>
            <a:pPr algn="l"/>
            <a:r>
              <a:rPr lang="en-US" sz="4000" i="1" dirty="0">
                <a:solidFill>
                  <a:schemeClr val="bg2"/>
                </a:solidFill>
              </a:rPr>
              <a:t>Log files For error massages and warnings And produces the </a:t>
            </a:r>
            <a:r>
              <a:rPr lang="en-US" sz="4000" i="1" dirty="0" err="1">
                <a:solidFill>
                  <a:schemeClr val="bg2"/>
                </a:solidFill>
              </a:rPr>
              <a:t>summarises</a:t>
            </a:r>
            <a:r>
              <a:rPr lang="en-US" sz="4000" i="1" dirty="0">
                <a:solidFill>
                  <a:schemeClr val="bg2"/>
                </a:solidFill>
              </a:rPr>
              <a:t> of  the </a:t>
            </a:r>
            <a:r>
              <a:rPr lang="en-US" sz="4000" i="1" dirty="0" err="1">
                <a:solidFill>
                  <a:schemeClr val="bg2"/>
                </a:solidFill>
              </a:rPr>
              <a:t>exstracted</a:t>
            </a:r>
            <a:r>
              <a:rPr lang="en-US" sz="4000" i="1" dirty="0">
                <a:solidFill>
                  <a:schemeClr val="bg2"/>
                </a:solidFill>
              </a:rPr>
              <a:t> Information…</a:t>
            </a:r>
            <a:endParaRPr lang="en-US" sz="2800" i="1" dirty="0">
              <a:solidFill>
                <a:schemeClr val="bg2"/>
              </a:solidFill>
            </a:endParaRPr>
          </a:p>
        </p:txBody>
      </p:sp>
    </p:spTree>
    <p:extLst>
      <p:ext uri="{BB962C8B-B14F-4D97-AF65-F5344CB8AC3E}">
        <p14:creationId xmlns:p14="http://schemas.microsoft.com/office/powerpoint/2010/main" val="3259193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76D804-054F-0E51-DE40-6F1F5C16174F}"/>
              </a:ext>
            </a:extLst>
          </p:cNvPr>
          <p:cNvSpPr txBox="1"/>
          <p:nvPr/>
        </p:nvSpPr>
        <p:spPr>
          <a:xfrm>
            <a:off x="1229360" y="1270000"/>
            <a:ext cx="11033760" cy="6124754"/>
          </a:xfrm>
          <a:prstGeom prst="rect">
            <a:avLst/>
          </a:prstGeom>
          <a:noFill/>
        </p:spPr>
        <p:txBody>
          <a:bodyPr wrap="square" rtlCol="0">
            <a:spAutoFit/>
          </a:bodyPr>
          <a:lstStyle/>
          <a:p>
            <a:r>
              <a:rPr lang="en-US" sz="2800" dirty="0">
                <a:highlight>
                  <a:srgbClr val="FFFF00"/>
                </a:highlight>
              </a:rPr>
              <a:t>Real-Life Scenario Example:</a:t>
            </a:r>
          </a:p>
          <a:p>
            <a:r>
              <a:rPr lang="en-US" sz="2800" dirty="0">
                <a:highlight>
                  <a:srgbClr val="FFFF00"/>
                </a:highlight>
              </a:rPr>
              <a:t>Imagine a company called </a:t>
            </a:r>
            <a:r>
              <a:rPr lang="en-US" sz="2800" dirty="0" err="1">
                <a:highlight>
                  <a:srgbClr val="FFFF00"/>
                </a:highlight>
              </a:rPr>
              <a:t>CloudCorp</a:t>
            </a:r>
            <a:r>
              <a:rPr lang="en-US" sz="2800" dirty="0">
                <a:highlight>
                  <a:srgbClr val="FFFF00"/>
                </a:highlight>
              </a:rPr>
              <a:t> that runs an online cloud storage service. Their servers generate large log files every day, capturing every event that occurs, such as user actions, system processes, and </a:t>
            </a:r>
            <a:r>
              <a:rPr lang="en-US" sz="2800" dirty="0" err="1">
                <a:highlight>
                  <a:srgbClr val="FFFF00"/>
                </a:highlight>
              </a:rPr>
              <a:t>errors.When</a:t>
            </a:r>
            <a:r>
              <a:rPr lang="en-US" sz="2800" dirty="0">
                <a:highlight>
                  <a:srgbClr val="FFFF00"/>
                </a:highlight>
              </a:rPr>
              <a:t> users report performance issues with the service, the </a:t>
            </a:r>
            <a:r>
              <a:rPr lang="en-US" sz="2800" dirty="0" err="1">
                <a:highlight>
                  <a:srgbClr val="FFFF00"/>
                </a:highlight>
              </a:rPr>
              <a:t>CloudCorp</a:t>
            </a:r>
            <a:r>
              <a:rPr lang="en-US" sz="2800" dirty="0">
                <a:highlight>
                  <a:srgbClr val="FFFF00"/>
                </a:highlight>
              </a:rPr>
              <a:t> IT team uses the Log File Analyzer to scan the log </a:t>
            </a:r>
            <a:r>
              <a:rPr lang="en-US" sz="2800" dirty="0" err="1">
                <a:highlight>
                  <a:srgbClr val="FFFF00"/>
                </a:highlight>
              </a:rPr>
              <a:t>files.The</a:t>
            </a:r>
            <a:r>
              <a:rPr lang="en-US" sz="2800" dirty="0">
                <a:highlight>
                  <a:srgbClr val="FFFF00"/>
                </a:highlight>
              </a:rPr>
              <a:t> tool extracts all warnings and error messages related to server load and disk usage, providing a quick insight into potential server performance </a:t>
            </a:r>
            <a:r>
              <a:rPr lang="en-US" sz="2800" dirty="0" err="1">
                <a:highlight>
                  <a:srgbClr val="FFFF00"/>
                </a:highlight>
              </a:rPr>
              <a:t>problems.Based</a:t>
            </a:r>
            <a:r>
              <a:rPr lang="en-US" sz="2800" dirty="0">
                <a:highlight>
                  <a:srgbClr val="FFFF00"/>
                </a:highlight>
              </a:rPr>
              <a:t> on the log analysis, the team finds that one server has been repeatedly experiencing disk space issues, causing system slowdowns. The tool provides a summary, showing that this issue has occurred 50 times in the past </a:t>
            </a:r>
            <a:r>
              <a:rPr lang="en-US" sz="2800" dirty="0" err="1">
                <a:highlight>
                  <a:srgbClr val="FFFF00"/>
                </a:highlight>
              </a:rPr>
              <a:t>week.By</a:t>
            </a:r>
            <a:r>
              <a:rPr lang="en-US" sz="2800" dirty="0">
                <a:highlight>
                  <a:srgbClr val="FFFF00"/>
                </a:highlight>
              </a:rPr>
              <a:t> using the Log File Analyzer, </a:t>
            </a:r>
            <a:r>
              <a:rPr lang="en-US" sz="2800" dirty="0" err="1">
                <a:highlight>
                  <a:srgbClr val="FFFF00"/>
                </a:highlight>
              </a:rPr>
              <a:t>CloudCorp</a:t>
            </a:r>
            <a:r>
              <a:rPr lang="en-US" sz="2800" dirty="0">
                <a:highlight>
                  <a:srgbClr val="FFFF00"/>
                </a:highlight>
              </a:rPr>
              <a:t> can quickly diagnose issues based on </a:t>
            </a:r>
            <a:r>
              <a:rPr lang="en-US" sz="2800" dirty="0" err="1">
                <a:highlight>
                  <a:srgbClr val="FFFF00"/>
                </a:highlight>
              </a:rPr>
              <a:t>historica</a:t>
            </a:r>
            <a:r>
              <a:rPr lang="en-US" sz="2800" dirty="0">
                <a:highlight>
                  <a:srgbClr val="FFFF00"/>
                </a:highlight>
              </a:rPr>
              <a:t> data, prevent future problems, and maintain smooth service for their users.</a:t>
            </a:r>
            <a:endParaRPr lang="en-IN" sz="2800" dirty="0">
              <a:highlight>
                <a:srgbClr val="FFFF00"/>
              </a:highlight>
            </a:endParaRPr>
          </a:p>
        </p:txBody>
      </p:sp>
    </p:spTree>
    <p:extLst>
      <p:ext uri="{BB962C8B-B14F-4D97-AF65-F5344CB8AC3E}">
        <p14:creationId xmlns:p14="http://schemas.microsoft.com/office/powerpoint/2010/main" val="1752559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9357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System Design</a:t>
            </a:r>
            <a:endParaRPr lang="en-US" sz="4450" dirty="0"/>
          </a:p>
        </p:txBody>
      </p:sp>
      <p:sp>
        <p:nvSpPr>
          <p:cNvPr id="3" name="Text 1"/>
          <p:cNvSpPr/>
          <p:nvPr/>
        </p:nvSpPr>
        <p:spPr>
          <a:xfrm>
            <a:off x="793790" y="3169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Input Module</a:t>
            </a:r>
            <a:endParaRPr lang="en-US" sz="2200" dirty="0"/>
          </a:p>
        </p:txBody>
      </p:sp>
      <p:sp>
        <p:nvSpPr>
          <p:cNvPr id="4" name="Text 2"/>
          <p:cNvSpPr/>
          <p:nvPr/>
        </p:nvSpPr>
        <p:spPr>
          <a:xfrm>
            <a:off x="793790" y="375046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Reads log files in various formats, such as plain text, JSON, or XML.</a:t>
            </a:r>
            <a:endParaRPr lang="en-US" sz="1750" dirty="0"/>
          </a:p>
        </p:txBody>
      </p:sp>
      <p:sp>
        <p:nvSpPr>
          <p:cNvPr id="5" name="Text 3"/>
          <p:cNvSpPr/>
          <p:nvPr/>
        </p:nvSpPr>
        <p:spPr>
          <a:xfrm>
            <a:off x="793790" y="4680347"/>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Parses log entries to extract relevant data points, such as timestamps, events, and error messages.</a:t>
            </a:r>
            <a:endParaRPr lang="en-US" sz="1750" dirty="0"/>
          </a:p>
        </p:txBody>
      </p:sp>
      <p:sp>
        <p:nvSpPr>
          <p:cNvPr id="6" name="Text 4"/>
          <p:cNvSpPr/>
          <p:nvPr/>
        </p:nvSpPr>
        <p:spPr>
          <a:xfrm>
            <a:off x="5332928" y="3169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Processing Module</a:t>
            </a:r>
            <a:endParaRPr lang="en-US" sz="2200" dirty="0"/>
          </a:p>
        </p:txBody>
      </p:sp>
      <p:sp>
        <p:nvSpPr>
          <p:cNvPr id="7" name="Text 5"/>
          <p:cNvSpPr/>
          <p:nvPr/>
        </p:nvSpPr>
        <p:spPr>
          <a:xfrm>
            <a:off x="5332928" y="375046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Analyzes log data to identify patterns, trends, and anomalies.</a:t>
            </a:r>
            <a:endParaRPr lang="en-US" sz="1750" dirty="0"/>
          </a:p>
        </p:txBody>
      </p:sp>
      <p:sp>
        <p:nvSpPr>
          <p:cNvPr id="8" name="Text 6"/>
          <p:cNvSpPr/>
          <p:nvPr/>
        </p:nvSpPr>
        <p:spPr>
          <a:xfrm>
            <a:off x="5332928" y="4680347"/>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Performs statistical calculations, such as frequency counts, averages, and standard deviations.</a:t>
            </a:r>
            <a:endParaRPr lang="en-US" sz="1750" dirty="0"/>
          </a:p>
        </p:txBody>
      </p:sp>
      <p:sp>
        <p:nvSpPr>
          <p:cNvPr id="9" name="Text 7"/>
          <p:cNvSpPr/>
          <p:nvPr/>
        </p:nvSpPr>
        <p:spPr>
          <a:xfrm>
            <a:off x="9872067" y="31693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pitchFamily="34" charset="0"/>
                <a:ea typeface="Sora" pitchFamily="34" charset="-122"/>
                <a:cs typeface="Sora" pitchFamily="34" charset="-120"/>
              </a:rPr>
              <a:t>Output Module</a:t>
            </a:r>
            <a:endParaRPr lang="en-US" sz="2200" dirty="0"/>
          </a:p>
        </p:txBody>
      </p:sp>
      <p:sp>
        <p:nvSpPr>
          <p:cNvPr id="10" name="Text 8"/>
          <p:cNvSpPr/>
          <p:nvPr/>
        </p:nvSpPr>
        <p:spPr>
          <a:xfrm>
            <a:off x="9872067" y="375046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Generates reports and visualizations to present insights in a user-friendly manner.</a:t>
            </a:r>
            <a:endParaRPr lang="en-US" sz="1750" dirty="0"/>
          </a:p>
        </p:txBody>
      </p:sp>
      <p:sp>
        <p:nvSpPr>
          <p:cNvPr id="11" name="Text 9"/>
          <p:cNvSpPr/>
          <p:nvPr/>
        </p:nvSpPr>
        <p:spPr>
          <a:xfrm>
            <a:off x="9872067" y="504324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Supports various output formats, such as text files, graphs, or dashboards.</a:t>
            </a:r>
            <a:endParaRPr lang="en-US" sz="1750" dirty="0"/>
          </a:p>
        </p:txBody>
      </p:sp>
      <p:sp>
        <p:nvSpPr>
          <p:cNvPr id="12" name="Rectangle 11">
            <a:extLst>
              <a:ext uri="{FF2B5EF4-FFF2-40B4-BE49-F238E27FC236}">
                <a16:creationId xmlns:a16="http://schemas.microsoft.com/office/drawing/2014/main" id="{5918C6C4-D665-12F7-E4BF-6D98E256B070}"/>
              </a:ext>
            </a:extLst>
          </p:cNvPr>
          <p:cNvSpPr/>
          <p:nvPr/>
        </p:nvSpPr>
        <p:spPr>
          <a:xfrm>
            <a:off x="12791209" y="7762009"/>
            <a:ext cx="1766455" cy="3844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5623798" cy="702826"/>
          </a:xfrm>
          <a:prstGeom prst="rect">
            <a:avLst/>
          </a:prstGeom>
          <a:noFill/>
          <a:ln/>
        </p:spPr>
        <p:txBody>
          <a:bodyPr wrap="none" lIns="0" tIns="0" rIns="0" bIns="0" rtlCol="0" anchor="t"/>
          <a:lstStyle/>
          <a:p>
            <a:pPr marL="0" indent="0">
              <a:lnSpc>
                <a:spcPts val="5500"/>
              </a:lnSpc>
              <a:buNone/>
            </a:pPr>
            <a:r>
              <a:rPr lang="en-US" sz="4400" dirty="0">
                <a:solidFill>
                  <a:srgbClr val="97B8FF"/>
                </a:solidFill>
                <a:latin typeface="Sora" pitchFamily="34" charset="0"/>
                <a:ea typeface="Sora" pitchFamily="34" charset="-122"/>
                <a:cs typeface="Sora" pitchFamily="34" charset="-120"/>
              </a:rPr>
              <a:t>Core Features</a:t>
            </a:r>
            <a:endParaRPr lang="en-US" sz="4400" dirty="0"/>
          </a:p>
        </p:txBody>
      </p:sp>
      <p:sp>
        <p:nvSpPr>
          <p:cNvPr id="4" name="Shape 1"/>
          <p:cNvSpPr/>
          <p:nvPr/>
        </p:nvSpPr>
        <p:spPr>
          <a:xfrm>
            <a:off x="787241" y="4723686"/>
            <a:ext cx="506135" cy="506135"/>
          </a:xfrm>
          <a:prstGeom prst="roundRect">
            <a:avLst>
              <a:gd name="adj" fmla="val 6667"/>
            </a:avLst>
          </a:prstGeom>
          <a:solidFill>
            <a:srgbClr val="26262B"/>
          </a:solidFill>
          <a:ln/>
        </p:spPr>
      </p:sp>
      <p:sp>
        <p:nvSpPr>
          <p:cNvPr id="5" name="Text 2"/>
          <p:cNvSpPr/>
          <p:nvPr/>
        </p:nvSpPr>
        <p:spPr>
          <a:xfrm>
            <a:off x="968931" y="4807982"/>
            <a:ext cx="142756" cy="337423"/>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pitchFamily="34" charset="0"/>
                <a:ea typeface="Sora" pitchFamily="34" charset="-122"/>
                <a:cs typeface="Sora" pitchFamily="34" charset="-120"/>
              </a:rPr>
              <a:t>1</a:t>
            </a:r>
            <a:endParaRPr lang="en-US" sz="2650" dirty="0"/>
          </a:p>
        </p:txBody>
      </p:sp>
      <p:sp>
        <p:nvSpPr>
          <p:cNvPr id="6" name="Text 3"/>
          <p:cNvSpPr/>
          <p:nvPr/>
        </p:nvSpPr>
        <p:spPr>
          <a:xfrm>
            <a:off x="1518285" y="4723686"/>
            <a:ext cx="2811899" cy="351472"/>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pitchFamily="34" charset="0"/>
                <a:ea typeface="Sora" pitchFamily="34" charset="-122"/>
                <a:cs typeface="Sora" pitchFamily="34" charset="-120"/>
              </a:rPr>
              <a:t>Create</a:t>
            </a:r>
            <a:endParaRPr lang="en-US" sz="2200" dirty="0"/>
          </a:p>
        </p:txBody>
      </p:sp>
      <p:sp>
        <p:nvSpPr>
          <p:cNvPr id="7" name="Text 4"/>
          <p:cNvSpPr/>
          <p:nvPr/>
        </p:nvSpPr>
        <p:spPr>
          <a:xfrm>
            <a:off x="1518285" y="5210056"/>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Allows users to create new log analysis projects and configure settings.</a:t>
            </a:r>
            <a:endParaRPr lang="en-US" sz="1750" dirty="0"/>
          </a:p>
        </p:txBody>
      </p:sp>
      <p:sp>
        <p:nvSpPr>
          <p:cNvPr id="8" name="Shape 5"/>
          <p:cNvSpPr/>
          <p:nvPr/>
        </p:nvSpPr>
        <p:spPr>
          <a:xfrm>
            <a:off x="7427714" y="4723686"/>
            <a:ext cx="506135" cy="506135"/>
          </a:xfrm>
          <a:prstGeom prst="roundRect">
            <a:avLst>
              <a:gd name="adj" fmla="val 6667"/>
            </a:avLst>
          </a:prstGeom>
          <a:solidFill>
            <a:srgbClr val="26262B"/>
          </a:solidFill>
          <a:ln/>
        </p:spPr>
      </p:sp>
      <p:sp>
        <p:nvSpPr>
          <p:cNvPr id="9" name="Text 6"/>
          <p:cNvSpPr/>
          <p:nvPr/>
        </p:nvSpPr>
        <p:spPr>
          <a:xfrm>
            <a:off x="7575709" y="4807982"/>
            <a:ext cx="210145" cy="337423"/>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pitchFamily="34" charset="0"/>
                <a:ea typeface="Sora" pitchFamily="34" charset="-122"/>
                <a:cs typeface="Sora" pitchFamily="34" charset="-120"/>
              </a:rPr>
              <a:t>2</a:t>
            </a:r>
            <a:endParaRPr lang="en-US" sz="2650" dirty="0"/>
          </a:p>
        </p:txBody>
      </p:sp>
      <p:sp>
        <p:nvSpPr>
          <p:cNvPr id="10" name="Text 7"/>
          <p:cNvSpPr/>
          <p:nvPr/>
        </p:nvSpPr>
        <p:spPr>
          <a:xfrm>
            <a:off x="8158758" y="4723686"/>
            <a:ext cx="2811899" cy="351472"/>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pitchFamily="34" charset="0"/>
                <a:ea typeface="Sora" pitchFamily="34" charset="-122"/>
                <a:cs typeface="Sora" pitchFamily="34" charset="-120"/>
              </a:rPr>
              <a:t>Read</a:t>
            </a:r>
            <a:endParaRPr lang="en-US" sz="2200" dirty="0"/>
          </a:p>
        </p:txBody>
      </p:sp>
      <p:sp>
        <p:nvSpPr>
          <p:cNvPr id="11" name="Text 8"/>
          <p:cNvSpPr/>
          <p:nvPr/>
        </p:nvSpPr>
        <p:spPr>
          <a:xfrm>
            <a:off x="8158758" y="5210056"/>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Imports log files from various sources, including local files or remote servers.</a:t>
            </a:r>
            <a:endParaRPr lang="en-US" sz="1750" dirty="0"/>
          </a:p>
        </p:txBody>
      </p:sp>
      <p:sp>
        <p:nvSpPr>
          <p:cNvPr id="12" name="Shape 9"/>
          <p:cNvSpPr/>
          <p:nvPr/>
        </p:nvSpPr>
        <p:spPr>
          <a:xfrm>
            <a:off x="787241" y="6407587"/>
            <a:ext cx="506135" cy="506135"/>
          </a:xfrm>
          <a:prstGeom prst="roundRect">
            <a:avLst>
              <a:gd name="adj" fmla="val 6667"/>
            </a:avLst>
          </a:prstGeom>
          <a:solidFill>
            <a:srgbClr val="26262B"/>
          </a:solidFill>
          <a:ln/>
        </p:spPr>
      </p:sp>
      <p:sp>
        <p:nvSpPr>
          <p:cNvPr id="13" name="Text 10"/>
          <p:cNvSpPr/>
          <p:nvPr/>
        </p:nvSpPr>
        <p:spPr>
          <a:xfrm>
            <a:off x="935712" y="6491883"/>
            <a:ext cx="209193" cy="337423"/>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pitchFamily="34" charset="0"/>
                <a:ea typeface="Sora" pitchFamily="34" charset="-122"/>
                <a:cs typeface="Sora" pitchFamily="34" charset="-120"/>
              </a:rPr>
              <a:t>3</a:t>
            </a:r>
            <a:endParaRPr lang="en-US" sz="2650" dirty="0"/>
          </a:p>
        </p:txBody>
      </p:sp>
      <p:sp>
        <p:nvSpPr>
          <p:cNvPr id="14" name="Text 11"/>
          <p:cNvSpPr/>
          <p:nvPr/>
        </p:nvSpPr>
        <p:spPr>
          <a:xfrm>
            <a:off x="1518285" y="6407587"/>
            <a:ext cx="2811899" cy="351472"/>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pitchFamily="34" charset="0"/>
                <a:ea typeface="Sora" pitchFamily="34" charset="-122"/>
                <a:cs typeface="Sora" pitchFamily="34" charset="-120"/>
              </a:rPr>
              <a:t>Update</a:t>
            </a:r>
            <a:endParaRPr lang="en-US" sz="2200" dirty="0"/>
          </a:p>
        </p:txBody>
      </p:sp>
      <p:sp>
        <p:nvSpPr>
          <p:cNvPr id="15" name="Text 12"/>
          <p:cNvSpPr/>
          <p:nvPr/>
        </p:nvSpPr>
        <p:spPr>
          <a:xfrm>
            <a:off x="1518285" y="6893957"/>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Provides options to modify analysis parameters, such as filtering criteria or aggregation methods.</a:t>
            </a:r>
            <a:endParaRPr lang="en-US" sz="1750" dirty="0"/>
          </a:p>
        </p:txBody>
      </p:sp>
      <p:sp>
        <p:nvSpPr>
          <p:cNvPr id="16" name="Shape 13"/>
          <p:cNvSpPr/>
          <p:nvPr/>
        </p:nvSpPr>
        <p:spPr>
          <a:xfrm>
            <a:off x="7427714" y="6407587"/>
            <a:ext cx="506135" cy="506135"/>
          </a:xfrm>
          <a:prstGeom prst="roundRect">
            <a:avLst>
              <a:gd name="adj" fmla="val 6667"/>
            </a:avLst>
          </a:prstGeom>
          <a:solidFill>
            <a:srgbClr val="26262B"/>
          </a:solidFill>
          <a:ln/>
        </p:spPr>
      </p:sp>
      <p:sp>
        <p:nvSpPr>
          <p:cNvPr id="17" name="Text 14"/>
          <p:cNvSpPr/>
          <p:nvPr/>
        </p:nvSpPr>
        <p:spPr>
          <a:xfrm>
            <a:off x="7570708" y="6491883"/>
            <a:ext cx="220028" cy="337423"/>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pitchFamily="34" charset="0"/>
                <a:ea typeface="Sora" pitchFamily="34" charset="-122"/>
                <a:cs typeface="Sora" pitchFamily="34" charset="-120"/>
              </a:rPr>
              <a:t>4</a:t>
            </a:r>
            <a:endParaRPr lang="en-US" sz="2650" dirty="0"/>
          </a:p>
        </p:txBody>
      </p:sp>
      <p:sp>
        <p:nvSpPr>
          <p:cNvPr id="18" name="Text 15"/>
          <p:cNvSpPr/>
          <p:nvPr/>
        </p:nvSpPr>
        <p:spPr>
          <a:xfrm>
            <a:off x="8158758" y="6407587"/>
            <a:ext cx="2811899" cy="351472"/>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pitchFamily="34" charset="0"/>
                <a:ea typeface="Sora" pitchFamily="34" charset="-122"/>
                <a:cs typeface="Sora" pitchFamily="34" charset="-120"/>
              </a:rPr>
              <a:t>Delete</a:t>
            </a:r>
            <a:endParaRPr lang="en-US" sz="2200" dirty="0"/>
          </a:p>
        </p:txBody>
      </p:sp>
      <p:sp>
        <p:nvSpPr>
          <p:cNvPr id="19" name="Text 16"/>
          <p:cNvSpPr/>
          <p:nvPr/>
        </p:nvSpPr>
        <p:spPr>
          <a:xfrm>
            <a:off x="8158758" y="6893957"/>
            <a:ext cx="5684520" cy="719614"/>
          </a:xfrm>
          <a:prstGeom prst="rect">
            <a:avLst/>
          </a:prstGeom>
          <a:noFill/>
          <a:ln/>
        </p:spPr>
        <p:txBody>
          <a:bodyPr wrap="squar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Enables users to remove projects, log files, or analysis results as needed.</a:t>
            </a:r>
            <a:endParaRPr lang="en-US" sz="1750" dirty="0"/>
          </a:p>
        </p:txBody>
      </p:sp>
      <p:sp>
        <p:nvSpPr>
          <p:cNvPr id="20" name="Rectangle 19">
            <a:extLst>
              <a:ext uri="{FF2B5EF4-FFF2-40B4-BE49-F238E27FC236}">
                <a16:creationId xmlns:a16="http://schemas.microsoft.com/office/drawing/2014/main" id="{F377D8E5-1234-09B6-8F50-D93E3BA0E1E5}"/>
              </a:ext>
            </a:extLst>
          </p:cNvPr>
          <p:cNvSpPr/>
          <p:nvPr/>
        </p:nvSpPr>
        <p:spPr>
          <a:xfrm>
            <a:off x="12791209" y="7762009"/>
            <a:ext cx="1766455" cy="3844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9649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Supported Log File Formats</a:t>
            </a:r>
            <a:endParaRPr lang="en-US" sz="4450" dirty="0"/>
          </a:p>
        </p:txBody>
      </p:sp>
      <p:sp>
        <p:nvSpPr>
          <p:cNvPr id="4" name="Shape 1"/>
          <p:cNvSpPr/>
          <p:nvPr/>
        </p:nvSpPr>
        <p:spPr>
          <a:xfrm>
            <a:off x="793790" y="4154210"/>
            <a:ext cx="7556421" cy="1678781"/>
          </a:xfrm>
          <a:prstGeom prst="roundRect">
            <a:avLst>
              <a:gd name="adj" fmla="val 2027"/>
            </a:avLst>
          </a:prstGeom>
          <a:noFill/>
          <a:ln w="7620">
            <a:solidFill>
              <a:srgbClr val="FFFFFF">
                <a:alpha val="24000"/>
              </a:srgbClr>
            </a:solidFill>
            <a:prstDash val="solid"/>
          </a:ln>
        </p:spPr>
      </p:sp>
      <p:sp>
        <p:nvSpPr>
          <p:cNvPr id="5" name="Shape 2"/>
          <p:cNvSpPr/>
          <p:nvPr/>
        </p:nvSpPr>
        <p:spPr>
          <a:xfrm>
            <a:off x="801410" y="4161830"/>
            <a:ext cx="7540347" cy="650319"/>
          </a:xfrm>
          <a:prstGeom prst="rect">
            <a:avLst/>
          </a:prstGeom>
          <a:solidFill>
            <a:srgbClr val="FFFFFF">
              <a:alpha val="4000"/>
            </a:srgbClr>
          </a:solidFill>
          <a:ln/>
        </p:spPr>
      </p:sp>
      <p:sp>
        <p:nvSpPr>
          <p:cNvPr id="6" name="Text 3"/>
          <p:cNvSpPr/>
          <p:nvPr/>
        </p:nvSpPr>
        <p:spPr>
          <a:xfrm>
            <a:off x="1029057" y="430553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Plain Text</a:t>
            </a:r>
            <a:endParaRPr lang="en-US" sz="1750" dirty="0"/>
          </a:p>
        </p:txBody>
      </p:sp>
      <p:sp>
        <p:nvSpPr>
          <p:cNvPr id="7" name="Text 4"/>
          <p:cNvSpPr/>
          <p:nvPr/>
        </p:nvSpPr>
        <p:spPr>
          <a:xfrm>
            <a:off x="3546038" y="430553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JSON</a:t>
            </a:r>
            <a:endParaRPr lang="en-US" sz="1750" dirty="0"/>
          </a:p>
        </p:txBody>
      </p:sp>
      <p:sp>
        <p:nvSpPr>
          <p:cNvPr id="8" name="Text 5"/>
          <p:cNvSpPr/>
          <p:nvPr/>
        </p:nvSpPr>
        <p:spPr>
          <a:xfrm>
            <a:off x="6059210" y="430553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XML</a:t>
            </a:r>
            <a:endParaRPr lang="en-US" sz="1750" dirty="0"/>
          </a:p>
        </p:txBody>
      </p:sp>
      <p:sp>
        <p:nvSpPr>
          <p:cNvPr id="9" name="Shape 6"/>
          <p:cNvSpPr/>
          <p:nvPr/>
        </p:nvSpPr>
        <p:spPr>
          <a:xfrm>
            <a:off x="801410" y="4812149"/>
            <a:ext cx="7540347" cy="1013222"/>
          </a:xfrm>
          <a:prstGeom prst="rect">
            <a:avLst/>
          </a:prstGeom>
          <a:solidFill>
            <a:srgbClr val="000000">
              <a:alpha val="4000"/>
            </a:srgbClr>
          </a:solidFill>
          <a:ln/>
        </p:spPr>
      </p:sp>
      <p:sp>
        <p:nvSpPr>
          <p:cNvPr id="10" name="Text 7"/>
          <p:cNvSpPr/>
          <p:nvPr/>
        </p:nvSpPr>
        <p:spPr>
          <a:xfrm>
            <a:off x="1029057" y="495585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CSV</a:t>
            </a:r>
            <a:endParaRPr lang="en-US" sz="1750" dirty="0"/>
          </a:p>
        </p:txBody>
      </p:sp>
      <p:sp>
        <p:nvSpPr>
          <p:cNvPr id="11" name="Text 8"/>
          <p:cNvSpPr/>
          <p:nvPr/>
        </p:nvSpPr>
        <p:spPr>
          <a:xfrm>
            <a:off x="3546038" y="495585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Syslog</a:t>
            </a:r>
            <a:endParaRPr lang="en-US" sz="1750" dirty="0"/>
          </a:p>
        </p:txBody>
      </p:sp>
      <p:sp>
        <p:nvSpPr>
          <p:cNvPr id="12" name="Text 9"/>
          <p:cNvSpPr/>
          <p:nvPr/>
        </p:nvSpPr>
        <p:spPr>
          <a:xfrm>
            <a:off x="6059210" y="4955858"/>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Apache Access Logs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701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Technology Stack</a:t>
            </a:r>
            <a:endParaRPr lang="en-US" sz="4450" dirty="0"/>
          </a:p>
        </p:txBody>
      </p:sp>
      <p:sp>
        <p:nvSpPr>
          <p:cNvPr id="4" name="Shape 1"/>
          <p:cNvSpPr/>
          <p:nvPr/>
        </p:nvSpPr>
        <p:spPr>
          <a:xfrm>
            <a:off x="793790" y="2855952"/>
            <a:ext cx="3664863" cy="1669852"/>
          </a:xfrm>
          <a:prstGeom prst="roundRect">
            <a:avLst>
              <a:gd name="adj" fmla="val 2038"/>
            </a:avLst>
          </a:prstGeom>
          <a:solidFill>
            <a:srgbClr val="26262B"/>
          </a:solidFill>
          <a:ln/>
        </p:spPr>
      </p:sp>
      <p:sp>
        <p:nvSpPr>
          <p:cNvPr id="5" name="Text 2"/>
          <p:cNvSpPr/>
          <p:nvPr/>
        </p:nvSpPr>
        <p:spPr>
          <a:xfrm>
            <a:off x="1020604" y="30827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pitchFamily="34" charset="0"/>
                <a:ea typeface="Sora" pitchFamily="34" charset="-122"/>
                <a:cs typeface="Sora" pitchFamily="34" charset="-120"/>
              </a:rPr>
              <a:t>Python</a:t>
            </a:r>
            <a:endParaRPr lang="en-US" sz="2200" dirty="0"/>
          </a:p>
        </p:txBody>
      </p:sp>
      <p:sp>
        <p:nvSpPr>
          <p:cNvPr id="6" name="Text 3"/>
          <p:cNvSpPr/>
          <p:nvPr/>
        </p:nvSpPr>
        <p:spPr>
          <a:xfrm>
            <a:off x="1020604" y="3573185"/>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Programming language for core functionality.</a:t>
            </a:r>
            <a:endParaRPr lang="en-US" sz="1750" dirty="0"/>
          </a:p>
        </p:txBody>
      </p:sp>
      <p:sp>
        <p:nvSpPr>
          <p:cNvPr id="7" name="Shape 4"/>
          <p:cNvSpPr/>
          <p:nvPr/>
        </p:nvSpPr>
        <p:spPr>
          <a:xfrm>
            <a:off x="4685467" y="2855952"/>
            <a:ext cx="3664863" cy="1669852"/>
          </a:xfrm>
          <a:prstGeom prst="roundRect">
            <a:avLst>
              <a:gd name="adj" fmla="val 2038"/>
            </a:avLst>
          </a:prstGeom>
          <a:solidFill>
            <a:srgbClr val="26262B"/>
          </a:solidFill>
          <a:ln/>
        </p:spPr>
      </p:sp>
      <p:sp>
        <p:nvSpPr>
          <p:cNvPr id="8" name="Text 5"/>
          <p:cNvSpPr/>
          <p:nvPr/>
        </p:nvSpPr>
        <p:spPr>
          <a:xfrm>
            <a:off x="4912281" y="30827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pitchFamily="34" charset="0"/>
                <a:ea typeface="Sora" pitchFamily="34" charset="-122"/>
                <a:cs typeface="Sora" pitchFamily="34" charset="-120"/>
              </a:rPr>
              <a:t>Pandas</a:t>
            </a:r>
            <a:endParaRPr lang="en-US" sz="2200" dirty="0"/>
          </a:p>
        </p:txBody>
      </p:sp>
      <p:sp>
        <p:nvSpPr>
          <p:cNvPr id="9" name="Text 6"/>
          <p:cNvSpPr/>
          <p:nvPr/>
        </p:nvSpPr>
        <p:spPr>
          <a:xfrm>
            <a:off x="4912281" y="3573185"/>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Library for data manipulation and analysis.</a:t>
            </a:r>
            <a:endParaRPr lang="en-US" sz="1750" dirty="0"/>
          </a:p>
        </p:txBody>
      </p:sp>
      <p:sp>
        <p:nvSpPr>
          <p:cNvPr id="10" name="Shape 7"/>
          <p:cNvSpPr/>
          <p:nvPr/>
        </p:nvSpPr>
        <p:spPr>
          <a:xfrm>
            <a:off x="793790" y="4752618"/>
            <a:ext cx="3664863" cy="1669852"/>
          </a:xfrm>
          <a:prstGeom prst="roundRect">
            <a:avLst>
              <a:gd name="adj" fmla="val 2038"/>
            </a:avLst>
          </a:prstGeom>
          <a:solidFill>
            <a:srgbClr val="26262B"/>
          </a:solidFill>
          <a:ln/>
        </p:spPr>
      </p:sp>
      <p:sp>
        <p:nvSpPr>
          <p:cNvPr id="11" name="Text 8"/>
          <p:cNvSpPr/>
          <p:nvPr/>
        </p:nvSpPr>
        <p:spPr>
          <a:xfrm>
            <a:off x="1020604" y="49794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pitchFamily="34" charset="0"/>
                <a:ea typeface="Sora" pitchFamily="34" charset="-122"/>
                <a:cs typeface="Sora" pitchFamily="34" charset="-120"/>
              </a:rPr>
              <a:t>Matplotlib</a:t>
            </a:r>
            <a:endParaRPr lang="en-US" sz="2200" dirty="0"/>
          </a:p>
        </p:txBody>
      </p:sp>
      <p:sp>
        <p:nvSpPr>
          <p:cNvPr id="12" name="Text 9"/>
          <p:cNvSpPr/>
          <p:nvPr/>
        </p:nvSpPr>
        <p:spPr>
          <a:xfrm>
            <a:off x="1020604" y="5469850"/>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Library for creating visualizations.</a:t>
            </a:r>
            <a:endParaRPr lang="en-US" sz="1750" dirty="0"/>
          </a:p>
        </p:txBody>
      </p:sp>
      <p:sp>
        <p:nvSpPr>
          <p:cNvPr id="13" name="Shape 10"/>
          <p:cNvSpPr/>
          <p:nvPr/>
        </p:nvSpPr>
        <p:spPr>
          <a:xfrm>
            <a:off x="4685467" y="4752618"/>
            <a:ext cx="3664863" cy="1669852"/>
          </a:xfrm>
          <a:prstGeom prst="roundRect">
            <a:avLst>
              <a:gd name="adj" fmla="val 2038"/>
            </a:avLst>
          </a:prstGeom>
          <a:solidFill>
            <a:srgbClr val="26262B"/>
          </a:solidFill>
          <a:ln/>
        </p:spPr>
      </p:sp>
      <p:sp>
        <p:nvSpPr>
          <p:cNvPr id="14" name="Text 11"/>
          <p:cNvSpPr/>
          <p:nvPr/>
        </p:nvSpPr>
        <p:spPr>
          <a:xfrm>
            <a:off x="4912281" y="497943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pitchFamily="34" charset="0"/>
                <a:ea typeface="Sora" pitchFamily="34" charset="-122"/>
                <a:cs typeface="Sora" pitchFamily="34" charset="-120"/>
              </a:rPr>
              <a:t>unittest</a:t>
            </a:r>
            <a:endParaRPr lang="en-US" sz="2200" dirty="0"/>
          </a:p>
        </p:txBody>
      </p:sp>
      <p:sp>
        <p:nvSpPr>
          <p:cNvPr id="15" name="Text 12"/>
          <p:cNvSpPr/>
          <p:nvPr/>
        </p:nvSpPr>
        <p:spPr>
          <a:xfrm>
            <a:off x="4912281" y="5469850"/>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Framework for testing code quality.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5930" y="609600"/>
            <a:ext cx="6914912" cy="692706"/>
          </a:xfrm>
          <a:prstGeom prst="rect">
            <a:avLst/>
          </a:prstGeom>
          <a:noFill/>
          <a:ln/>
        </p:spPr>
        <p:txBody>
          <a:bodyPr wrap="none" lIns="0" tIns="0" rIns="0" bIns="0" rtlCol="0" anchor="t"/>
          <a:lstStyle/>
          <a:p>
            <a:pPr marL="0" indent="0">
              <a:lnSpc>
                <a:spcPts val="5450"/>
              </a:lnSpc>
              <a:buNone/>
            </a:pPr>
            <a:r>
              <a:rPr lang="en-US" sz="4350" dirty="0">
                <a:solidFill>
                  <a:srgbClr val="97B8FF"/>
                </a:solidFill>
                <a:latin typeface="Sora" pitchFamily="34" charset="0"/>
                <a:ea typeface="Sora" pitchFamily="34" charset="-122"/>
                <a:cs typeface="Sora" pitchFamily="34" charset="-120"/>
              </a:rPr>
              <a:t>Implementation Process</a:t>
            </a:r>
            <a:endParaRPr lang="en-US" sz="4350" dirty="0"/>
          </a:p>
        </p:txBody>
      </p:sp>
      <p:sp>
        <p:nvSpPr>
          <p:cNvPr id="3" name="Shape 1"/>
          <p:cNvSpPr/>
          <p:nvPr/>
        </p:nvSpPr>
        <p:spPr>
          <a:xfrm>
            <a:off x="7299960" y="1745694"/>
            <a:ext cx="30480" cy="5874901"/>
          </a:xfrm>
          <a:prstGeom prst="roundRect">
            <a:avLst>
              <a:gd name="adj" fmla="val 109102"/>
            </a:avLst>
          </a:prstGeom>
          <a:solidFill>
            <a:srgbClr val="3F3F44"/>
          </a:solidFill>
          <a:ln/>
        </p:spPr>
      </p:sp>
      <p:sp>
        <p:nvSpPr>
          <p:cNvPr id="4" name="Shape 2"/>
          <p:cNvSpPr/>
          <p:nvPr/>
        </p:nvSpPr>
        <p:spPr>
          <a:xfrm>
            <a:off x="6320373" y="2229088"/>
            <a:ext cx="775930" cy="30480"/>
          </a:xfrm>
          <a:prstGeom prst="roundRect">
            <a:avLst>
              <a:gd name="adj" fmla="val 109102"/>
            </a:avLst>
          </a:prstGeom>
          <a:solidFill>
            <a:srgbClr val="3F3F44"/>
          </a:solidFill>
          <a:ln/>
        </p:spPr>
      </p:sp>
      <p:sp>
        <p:nvSpPr>
          <p:cNvPr id="5" name="Shape 3"/>
          <p:cNvSpPr/>
          <p:nvPr/>
        </p:nvSpPr>
        <p:spPr>
          <a:xfrm>
            <a:off x="7065824" y="1995011"/>
            <a:ext cx="498753" cy="498753"/>
          </a:xfrm>
          <a:prstGeom prst="roundRect">
            <a:avLst>
              <a:gd name="adj" fmla="val 6668"/>
            </a:avLst>
          </a:prstGeom>
          <a:solidFill>
            <a:srgbClr val="26262B"/>
          </a:solidFill>
          <a:ln/>
        </p:spPr>
      </p:sp>
      <p:sp>
        <p:nvSpPr>
          <p:cNvPr id="6" name="Text 4"/>
          <p:cNvSpPr/>
          <p:nvPr/>
        </p:nvSpPr>
        <p:spPr>
          <a:xfrm>
            <a:off x="7244775" y="2078117"/>
            <a:ext cx="140732" cy="332542"/>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pitchFamily="34" charset="0"/>
                <a:ea typeface="Sora" pitchFamily="34" charset="-122"/>
                <a:cs typeface="Sora" pitchFamily="34" charset="-120"/>
              </a:rPr>
              <a:t>1</a:t>
            </a:r>
            <a:endParaRPr lang="en-US" sz="2600" dirty="0"/>
          </a:p>
        </p:txBody>
      </p:sp>
      <p:sp>
        <p:nvSpPr>
          <p:cNvPr id="7" name="Text 5"/>
          <p:cNvSpPr/>
          <p:nvPr/>
        </p:nvSpPr>
        <p:spPr>
          <a:xfrm>
            <a:off x="2614613" y="1967389"/>
            <a:ext cx="3481268" cy="346472"/>
          </a:xfrm>
          <a:prstGeom prst="rect">
            <a:avLst/>
          </a:prstGeom>
          <a:noFill/>
          <a:ln/>
        </p:spPr>
        <p:txBody>
          <a:bodyPr wrap="none" lIns="0" tIns="0" rIns="0" bIns="0" rtlCol="0" anchor="t"/>
          <a:lstStyle/>
          <a:p>
            <a:pPr marL="0" indent="0" algn="r">
              <a:lnSpc>
                <a:spcPts val="2700"/>
              </a:lnSpc>
              <a:buNone/>
            </a:pPr>
            <a:r>
              <a:rPr lang="en-US" sz="2150" dirty="0">
                <a:solidFill>
                  <a:srgbClr val="E0D6DE"/>
                </a:solidFill>
                <a:latin typeface="Sora" pitchFamily="34" charset="0"/>
                <a:ea typeface="Sora" pitchFamily="34" charset="-122"/>
                <a:cs typeface="Sora" pitchFamily="34" charset="-120"/>
              </a:rPr>
              <a:t>Requirements Gathering</a:t>
            </a:r>
            <a:endParaRPr lang="en-US" sz="2150" dirty="0"/>
          </a:p>
        </p:txBody>
      </p:sp>
      <p:sp>
        <p:nvSpPr>
          <p:cNvPr id="8" name="Text 6"/>
          <p:cNvSpPr/>
          <p:nvPr/>
        </p:nvSpPr>
        <p:spPr>
          <a:xfrm>
            <a:off x="775930" y="2446853"/>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E0D6DE"/>
                </a:solidFill>
                <a:latin typeface="Noto Sans TC" pitchFamily="34" charset="0"/>
                <a:ea typeface="Noto Sans TC" pitchFamily="34" charset="-122"/>
                <a:cs typeface="Noto Sans TC" pitchFamily="34" charset="-120"/>
              </a:rPr>
              <a:t>Defining user needs and system functionalities.</a:t>
            </a:r>
            <a:endParaRPr lang="en-US" sz="1700" dirty="0"/>
          </a:p>
        </p:txBody>
      </p:sp>
      <p:sp>
        <p:nvSpPr>
          <p:cNvPr id="9" name="Shape 7"/>
          <p:cNvSpPr/>
          <p:nvPr/>
        </p:nvSpPr>
        <p:spPr>
          <a:xfrm>
            <a:off x="7534096" y="3337560"/>
            <a:ext cx="775930" cy="30480"/>
          </a:xfrm>
          <a:prstGeom prst="roundRect">
            <a:avLst>
              <a:gd name="adj" fmla="val 109102"/>
            </a:avLst>
          </a:prstGeom>
          <a:solidFill>
            <a:srgbClr val="3F3F44"/>
          </a:solidFill>
          <a:ln/>
        </p:spPr>
      </p:sp>
      <p:sp>
        <p:nvSpPr>
          <p:cNvPr id="10" name="Shape 8"/>
          <p:cNvSpPr/>
          <p:nvPr/>
        </p:nvSpPr>
        <p:spPr>
          <a:xfrm>
            <a:off x="7065824" y="3103483"/>
            <a:ext cx="498753" cy="498753"/>
          </a:xfrm>
          <a:prstGeom prst="roundRect">
            <a:avLst>
              <a:gd name="adj" fmla="val 6668"/>
            </a:avLst>
          </a:prstGeom>
          <a:solidFill>
            <a:srgbClr val="26262B"/>
          </a:solidFill>
          <a:ln/>
        </p:spPr>
      </p:sp>
      <p:sp>
        <p:nvSpPr>
          <p:cNvPr id="11" name="Text 9"/>
          <p:cNvSpPr/>
          <p:nvPr/>
        </p:nvSpPr>
        <p:spPr>
          <a:xfrm>
            <a:off x="7211556" y="3186589"/>
            <a:ext cx="207169" cy="332542"/>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pitchFamily="34" charset="0"/>
                <a:ea typeface="Sora" pitchFamily="34" charset="-122"/>
                <a:cs typeface="Sora" pitchFamily="34" charset="-120"/>
              </a:rPr>
              <a:t>2</a:t>
            </a:r>
            <a:endParaRPr lang="en-US" sz="2600" dirty="0"/>
          </a:p>
        </p:txBody>
      </p:sp>
      <p:sp>
        <p:nvSpPr>
          <p:cNvPr id="12" name="Text 10"/>
          <p:cNvSpPr/>
          <p:nvPr/>
        </p:nvSpPr>
        <p:spPr>
          <a:xfrm>
            <a:off x="8534519" y="3075861"/>
            <a:ext cx="3106936" cy="346472"/>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Sora" pitchFamily="34" charset="0"/>
                <a:ea typeface="Sora" pitchFamily="34" charset="-122"/>
                <a:cs typeface="Sora" pitchFamily="34" charset="-120"/>
              </a:rPr>
              <a:t>Design &amp; Architecture</a:t>
            </a:r>
            <a:endParaRPr lang="en-US" sz="2150" dirty="0"/>
          </a:p>
        </p:txBody>
      </p:sp>
      <p:sp>
        <p:nvSpPr>
          <p:cNvPr id="13" name="Text 11"/>
          <p:cNvSpPr/>
          <p:nvPr/>
        </p:nvSpPr>
        <p:spPr>
          <a:xfrm>
            <a:off x="8534519" y="3555325"/>
            <a:ext cx="5319951" cy="354687"/>
          </a:xfrm>
          <a:prstGeom prst="rect">
            <a:avLst/>
          </a:prstGeom>
          <a:noFill/>
          <a:ln/>
        </p:spPr>
        <p:txBody>
          <a:bodyPr wrap="non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Creating system blueprints and class structures.</a:t>
            </a:r>
            <a:endParaRPr lang="en-US" sz="1700" dirty="0"/>
          </a:p>
        </p:txBody>
      </p:sp>
      <p:sp>
        <p:nvSpPr>
          <p:cNvPr id="14" name="Shape 12"/>
          <p:cNvSpPr/>
          <p:nvPr/>
        </p:nvSpPr>
        <p:spPr>
          <a:xfrm>
            <a:off x="6320373" y="4335185"/>
            <a:ext cx="775930" cy="30480"/>
          </a:xfrm>
          <a:prstGeom prst="roundRect">
            <a:avLst>
              <a:gd name="adj" fmla="val 109102"/>
            </a:avLst>
          </a:prstGeom>
          <a:solidFill>
            <a:srgbClr val="3F3F44"/>
          </a:solidFill>
          <a:ln/>
        </p:spPr>
      </p:sp>
      <p:sp>
        <p:nvSpPr>
          <p:cNvPr id="15" name="Shape 13"/>
          <p:cNvSpPr/>
          <p:nvPr/>
        </p:nvSpPr>
        <p:spPr>
          <a:xfrm>
            <a:off x="7065824" y="4101108"/>
            <a:ext cx="498753" cy="498753"/>
          </a:xfrm>
          <a:prstGeom prst="roundRect">
            <a:avLst>
              <a:gd name="adj" fmla="val 6668"/>
            </a:avLst>
          </a:prstGeom>
          <a:solidFill>
            <a:srgbClr val="26262B"/>
          </a:solidFill>
          <a:ln/>
        </p:spPr>
      </p:sp>
      <p:sp>
        <p:nvSpPr>
          <p:cNvPr id="16" name="Text 14"/>
          <p:cNvSpPr/>
          <p:nvPr/>
        </p:nvSpPr>
        <p:spPr>
          <a:xfrm>
            <a:off x="7212032" y="4184213"/>
            <a:ext cx="206216" cy="332542"/>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pitchFamily="34" charset="0"/>
                <a:ea typeface="Sora" pitchFamily="34" charset="-122"/>
                <a:cs typeface="Sora" pitchFamily="34" charset="-120"/>
              </a:rPr>
              <a:t>3</a:t>
            </a:r>
            <a:endParaRPr lang="en-US" sz="2600" dirty="0"/>
          </a:p>
        </p:txBody>
      </p:sp>
      <p:sp>
        <p:nvSpPr>
          <p:cNvPr id="17" name="Text 15"/>
          <p:cNvSpPr/>
          <p:nvPr/>
        </p:nvSpPr>
        <p:spPr>
          <a:xfrm>
            <a:off x="3324701" y="4073485"/>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E0D6DE"/>
                </a:solidFill>
                <a:latin typeface="Sora" pitchFamily="34" charset="0"/>
                <a:ea typeface="Sora" pitchFamily="34" charset="-122"/>
                <a:cs typeface="Sora" pitchFamily="34" charset="-120"/>
              </a:rPr>
              <a:t>Implementation</a:t>
            </a:r>
            <a:endParaRPr lang="en-US" sz="2150" dirty="0"/>
          </a:p>
        </p:txBody>
      </p:sp>
      <p:sp>
        <p:nvSpPr>
          <p:cNvPr id="18" name="Text 16"/>
          <p:cNvSpPr/>
          <p:nvPr/>
        </p:nvSpPr>
        <p:spPr>
          <a:xfrm>
            <a:off x="775930" y="4552950"/>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E0D6DE"/>
                </a:solidFill>
                <a:latin typeface="Noto Sans TC" pitchFamily="34" charset="0"/>
                <a:ea typeface="Noto Sans TC" pitchFamily="34" charset="-122"/>
                <a:cs typeface="Noto Sans TC" pitchFamily="34" charset="-120"/>
              </a:rPr>
              <a:t>Writing code modules and integrating components.</a:t>
            </a:r>
            <a:endParaRPr lang="en-US" sz="1700" dirty="0"/>
          </a:p>
        </p:txBody>
      </p:sp>
      <p:sp>
        <p:nvSpPr>
          <p:cNvPr id="19" name="Shape 17"/>
          <p:cNvSpPr/>
          <p:nvPr/>
        </p:nvSpPr>
        <p:spPr>
          <a:xfrm>
            <a:off x="7534096" y="5332809"/>
            <a:ext cx="775930" cy="30480"/>
          </a:xfrm>
          <a:prstGeom prst="roundRect">
            <a:avLst>
              <a:gd name="adj" fmla="val 109102"/>
            </a:avLst>
          </a:prstGeom>
          <a:solidFill>
            <a:srgbClr val="3F3F44"/>
          </a:solidFill>
          <a:ln/>
        </p:spPr>
      </p:sp>
      <p:sp>
        <p:nvSpPr>
          <p:cNvPr id="20" name="Shape 18"/>
          <p:cNvSpPr/>
          <p:nvPr/>
        </p:nvSpPr>
        <p:spPr>
          <a:xfrm>
            <a:off x="7065824" y="5098733"/>
            <a:ext cx="498753" cy="498753"/>
          </a:xfrm>
          <a:prstGeom prst="roundRect">
            <a:avLst>
              <a:gd name="adj" fmla="val 6668"/>
            </a:avLst>
          </a:prstGeom>
          <a:solidFill>
            <a:srgbClr val="26262B"/>
          </a:solidFill>
          <a:ln/>
        </p:spPr>
      </p:sp>
      <p:sp>
        <p:nvSpPr>
          <p:cNvPr id="21" name="Text 19"/>
          <p:cNvSpPr/>
          <p:nvPr/>
        </p:nvSpPr>
        <p:spPr>
          <a:xfrm>
            <a:off x="7206794" y="5181838"/>
            <a:ext cx="216813" cy="332542"/>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pitchFamily="34" charset="0"/>
                <a:ea typeface="Sora" pitchFamily="34" charset="-122"/>
                <a:cs typeface="Sora" pitchFamily="34" charset="-120"/>
              </a:rPr>
              <a:t>4</a:t>
            </a:r>
            <a:endParaRPr lang="en-US" sz="2600" dirty="0"/>
          </a:p>
        </p:txBody>
      </p:sp>
      <p:sp>
        <p:nvSpPr>
          <p:cNvPr id="22" name="Text 20"/>
          <p:cNvSpPr/>
          <p:nvPr/>
        </p:nvSpPr>
        <p:spPr>
          <a:xfrm>
            <a:off x="8534519" y="5071110"/>
            <a:ext cx="2948226" cy="346472"/>
          </a:xfrm>
          <a:prstGeom prst="rect">
            <a:avLst/>
          </a:prstGeom>
          <a:noFill/>
          <a:ln/>
        </p:spPr>
        <p:txBody>
          <a:bodyPr wrap="none" lIns="0" tIns="0" rIns="0" bIns="0" rtlCol="0" anchor="t"/>
          <a:lstStyle/>
          <a:p>
            <a:pPr marL="0" indent="0" algn="l">
              <a:lnSpc>
                <a:spcPts val="2700"/>
              </a:lnSpc>
              <a:buNone/>
            </a:pPr>
            <a:r>
              <a:rPr lang="en-US" sz="2150" dirty="0">
                <a:solidFill>
                  <a:srgbClr val="E0D6DE"/>
                </a:solidFill>
                <a:latin typeface="Sora" pitchFamily="34" charset="0"/>
                <a:ea typeface="Sora" pitchFamily="34" charset="-122"/>
                <a:cs typeface="Sora" pitchFamily="34" charset="-120"/>
              </a:rPr>
              <a:t>Testing &amp; Debugging</a:t>
            </a:r>
            <a:endParaRPr lang="en-US" sz="2150" dirty="0"/>
          </a:p>
        </p:txBody>
      </p:sp>
      <p:sp>
        <p:nvSpPr>
          <p:cNvPr id="23" name="Text 21"/>
          <p:cNvSpPr/>
          <p:nvPr/>
        </p:nvSpPr>
        <p:spPr>
          <a:xfrm>
            <a:off x="8534519" y="5550575"/>
            <a:ext cx="5319951" cy="354687"/>
          </a:xfrm>
          <a:prstGeom prst="rect">
            <a:avLst/>
          </a:prstGeom>
          <a:noFill/>
          <a:ln/>
        </p:spPr>
        <p:txBody>
          <a:bodyPr wrap="none" lIns="0" tIns="0" rIns="0" bIns="0" rtlCol="0" anchor="t"/>
          <a:lstStyle/>
          <a:p>
            <a:pPr marL="0" indent="0" algn="l">
              <a:lnSpc>
                <a:spcPts val="2750"/>
              </a:lnSpc>
              <a:buNone/>
            </a:pPr>
            <a:r>
              <a:rPr lang="en-US" sz="1700" dirty="0">
                <a:solidFill>
                  <a:srgbClr val="E0D6DE"/>
                </a:solidFill>
                <a:latin typeface="Noto Sans TC" pitchFamily="34" charset="0"/>
                <a:ea typeface="Noto Sans TC" pitchFamily="34" charset="-122"/>
                <a:cs typeface="Noto Sans TC" pitchFamily="34" charset="-120"/>
              </a:rPr>
              <a:t>Validating functionality and resolving issues.</a:t>
            </a:r>
            <a:endParaRPr lang="en-US" sz="1700" dirty="0"/>
          </a:p>
        </p:txBody>
      </p:sp>
      <p:sp>
        <p:nvSpPr>
          <p:cNvPr id="24" name="Shape 22"/>
          <p:cNvSpPr/>
          <p:nvPr/>
        </p:nvSpPr>
        <p:spPr>
          <a:xfrm>
            <a:off x="6320373" y="6330434"/>
            <a:ext cx="775930" cy="30480"/>
          </a:xfrm>
          <a:prstGeom prst="roundRect">
            <a:avLst>
              <a:gd name="adj" fmla="val 109102"/>
            </a:avLst>
          </a:prstGeom>
          <a:solidFill>
            <a:srgbClr val="3F3F44"/>
          </a:solidFill>
          <a:ln/>
        </p:spPr>
      </p:sp>
      <p:sp>
        <p:nvSpPr>
          <p:cNvPr id="25" name="Shape 23"/>
          <p:cNvSpPr/>
          <p:nvPr/>
        </p:nvSpPr>
        <p:spPr>
          <a:xfrm>
            <a:off x="7065824" y="6096357"/>
            <a:ext cx="498753" cy="498753"/>
          </a:xfrm>
          <a:prstGeom prst="roundRect">
            <a:avLst>
              <a:gd name="adj" fmla="val 6668"/>
            </a:avLst>
          </a:prstGeom>
          <a:solidFill>
            <a:srgbClr val="26262B"/>
          </a:solidFill>
          <a:ln/>
        </p:spPr>
      </p:sp>
      <p:sp>
        <p:nvSpPr>
          <p:cNvPr id="26" name="Text 24"/>
          <p:cNvSpPr/>
          <p:nvPr/>
        </p:nvSpPr>
        <p:spPr>
          <a:xfrm>
            <a:off x="7210485" y="6179463"/>
            <a:ext cx="209431" cy="332542"/>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pitchFamily="34" charset="0"/>
                <a:ea typeface="Sora" pitchFamily="34" charset="-122"/>
                <a:cs typeface="Sora" pitchFamily="34" charset="-120"/>
              </a:rPr>
              <a:t>5</a:t>
            </a:r>
            <a:endParaRPr lang="en-US" sz="2600" dirty="0"/>
          </a:p>
        </p:txBody>
      </p:sp>
      <p:sp>
        <p:nvSpPr>
          <p:cNvPr id="27" name="Text 25"/>
          <p:cNvSpPr/>
          <p:nvPr/>
        </p:nvSpPr>
        <p:spPr>
          <a:xfrm>
            <a:off x="3324701" y="6068735"/>
            <a:ext cx="2771180" cy="346472"/>
          </a:xfrm>
          <a:prstGeom prst="rect">
            <a:avLst/>
          </a:prstGeom>
          <a:noFill/>
          <a:ln/>
        </p:spPr>
        <p:txBody>
          <a:bodyPr wrap="none" lIns="0" tIns="0" rIns="0" bIns="0" rtlCol="0" anchor="t"/>
          <a:lstStyle/>
          <a:p>
            <a:pPr marL="0" indent="0" algn="r">
              <a:lnSpc>
                <a:spcPts val="2700"/>
              </a:lnSpc>
              <a:buNone/>
            </a:pPr>
            <a:r>
              <a:rPr lang="en-US" sz="2150" dirty="0">
                <a:solidFill>
                  <a:srgbClr val="E0D6DE"/>
                </a:solidFill>
                <a:latin typeface="Sora" pitchFamily="34" charset="0"/>
                <a:ea typeface="Sora" pitchFamily="34" charset="-122"/>
                <a:cs typeface="Sora" pitchFamily="34" charset="-120"/>
              </a:rPr>
              <a:t>Deployment</a:t>
            </a:r>
            <a:endParaRPr lang="en-US" sz="2150" dirty="0"/>
          </a:p>
        </p:txBody>
      </p:sp>
      <p:sp>
        <p:nvSpPr>
          <p:cNvPr id="28" name="Text 26"/>
          <p:cNvSpPr/>
          <p:nvPr/>
        </p:nvSpPr>
        <p:spPr>
          <a:xfrm>
            <a:off x="775930" y="6548199"/>
            <a:ext cx="5319951" cy="354687"/>
          </a:xfrm>
          <a:prstGeom prst="rect">
            <a:avLst/>
          </a:prstGeom>
          <a:noFill/>
          <a:ln/>
        </p:spPr>
        <p:txBody>
          <a:bodyPr wrap="none" lIns="0" tIns="0" rIns="0" bIns="0" rtlCol="0" anchor="t"/>
          <a:lstStyle/>
          <a:p>
            <a:pPr marL="0" indent="0" algn="r">
              <a:lnSpc>
                <a:spcPts val="2750"/>
              </a:lnSpc>
              <a:buNone/>
            </a:pPr>
            <a:r>
              <a:rPr lang="en-US" sz="1700" dirty="0">
                <a:solidFill>
                  <a:srgbClr val="E0D6DE"/>
                </a:solidFill>
                <a:latin typeface="Noto Sans TC" pitchFamily="34" charset="0"/>
                <a:ea typeface="Noto Sans TC" pitchFamily="34" charset="-122"/>
                <a:cs typeface="Noto Sans TC" pitchFamily="34" charset="-120"/>
              </a:rPr>
              <a:t>Making the system accessible to users.</a:t>
            </a:r>
            <a:endParaRPr lang="en-US" sz="1700" dirty="0"/>
          </a:p>
        </p:txBody>
      </p:sp>
      <p:sp>
        <p:nvSpPr>
          <p:cNvPr id="29" name="Rectangle 28">
            <a:extLst>
              <a:ext uri="{FF2B5EF4-FFF2-40B4-BE49-F238E27FC236}">
                <a16:creationId xmlns:a16="http://schemas.microsoft.com/office/drawing/2014/main" id="{33B16151-586E-F408-3332-3F861EC356B1}"/>
              </a:ext>
            </a:extLst>
          </p:cNvPr>
          <p:cNvSpPr/>
          <p:nvPr/>
        </p:nvSpPr>
        <p:spPr>
          <a:xfrm>
            <a:off x="12791209" y="7762009"/>
            <a:ext cx="1766455" cy="3844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01622"/>
            <a:ext cx="6264593"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pitchFamily="34" charset="0"/>
                <a:ea typeface="Sora" pitchFamily="34" charset="-122"/>
                <a:cs typeface="Sora" pitchFamily="34" charset="-120"/>
              </a:rPr>
              <a:t>User Interface (If Any)</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user interface provides an intuitive way to manage log analysis projects, upload and analyze log files, and view results in various formats. Users can easily navigate between different sections, configure analysis parameters, and export data or visualizations as needed. The design emphasizes clear and concise information display, facilitating user understanding and interaction.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TotalTime>
  <Words>745</Words>
  <Application>Microsoft Office PowerPoint</Application>
  <PresentationFormat>Custom</PresentationFormat>
  <Paragraphs>93</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Noto Sans TC</vt:lpstr>
      <vt:lpstr>Arial</vt:lpstr>
      <vt:lpstr>Sora</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Mallikarjun Hiremath</cp:lastModifiedBy>
  <cp:revision>5</cp:revision>
  <dcterms:created xsi:type="dcterms:W3CDTF">2024-09-27T15:43:35Z</dcterms:created>
  <dcterms:modified xsi:type="dcterms:W3CDTF">2024-09-28T04:51:24Z</dcterms:modified>
</cp:coreProperties>
</file>